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4" r:id="rId13"/>
    <p:sldId id="271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26AAF2-B0D7-467E-B580-E80049A23C5B}" type="datetimeFigureOut">
              <a:rPr lang="ar-IQ" smtClean="0"/>
              <a:pPr/>
              <a:t>21/05/1440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E38B8B2-2E75-4F9F-B35C-80A7C2888C4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975104"/>
          </a:xfrm>
        </p:spPr>
        <p:txBody>
          <a:bodyPr/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</a:rPr>
              <a:t>Genodermatosis</a:t>
            </a:r>
            <a:endParaRPr lang="ar-IQ" sz="7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Ichthyosis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group of skin disorders characterized </a:t>
            </a:r>
          </a:p>
          <a:p>
            <a:pPr algn="l">
              <a:buNone/>
            </a:pPr>
            <a:r>
              <a:rPr lang="en-US" dirty="0" smtClean="0"/>
              <a:t>by an excess accumulation of cutaneous scale,</a:t>
            </a:r>
          </a:p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 smtClean="0"/>
              <a:t>Ichtyosis</a:t>
            </a:r>
            <a:r>
              <a:rPr lang="en-US" dirty="0" smtClean="0"/>
              <a:t> either congenital or acquired.</a:t>
            </a:r>
          </a:p>
          <a:p>
            <a:pPr algn="l"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 congenital: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1-Dominant  </a:t>
            </a:r>
            <a:r>
              <a:rPr lang="en-US" b="1" dirty="0" err="1" smtClean="0">
                <a:solidFill>
                  <a:srgbClr val="FFFF00"/>
                </a:solidFill>
              </a:rPr>
              <a:t>ichthyosis</a:t>
            </a:r>
            <a:r>
              <a:rPr lang="en-US" b="1" dirty="0" smtClean="0">
                <a:solidFill>
                  <a:srgbClr val="FFFF00"/>
                </a:solidFill>
              </a:rPr>
              <a:t>  vulgaris  (DIV)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2-X-linked  recessive  </a:t>
            </a:r>
            <a:r>
              <a:rPr lang="en-US" b="1" dirty="0" err="1" smtClean="0">
                <a:solidFill>
                  <a:srgbClr val="FFFF00"/>
                </a:solidFill>
              </a:rPr>
              <a:t>ichthyosis</a:t>
            </a:r>
            <a:r>
              <a:rPr lang="en-US" b="1" dirty="0" smtClean="0">
                <a:solidFill>
                  <a:srgbClr val="FFFF00"/>
                </a:solidFill>
              </a:rPr>
              <a:t>  (XLI)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3-Lamellar  </a:t>
            </a:r>
            <a:r>
              <a:rPr lang="en-US" b="1" dirty="0" err="1" smtClean="0">
                <a:solidFill>
                  <a:srgbClr val="FFFF00"/>
                </a:solidFill>
              </a:rPr>
              <a:t>ichthyosis</a:t>
            </a:r>
            <a:r>
              <a:rPr lang="en-US" b="1" dirty="0" smtClean="0">
                <a:solidFill>
                  <a:srgbClr val="FFFF00"/>
                </a:solidFill>
              </a:rPr>
              <a:t>  (LI)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4-Epidermolytic  hyperkeratosis  (EH</a:t>
            </a:r>
            <a:r>
              <a:rPr lang="en-US" dirty="0" smtClean="0"/>
              <a:t>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Ichthyosis vulgaris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Most common, auto. Dominant, onset usually at puberty, excessive dryness (</a:t>
            </a:r>
            <a:r>
              <a:rPr lang="en-US" sz="3600" b="1" dirty="0" err="1" smtClean="0">
                <a:solidFill>
                  <a:srgbClr val="FFFF00"/>
                </a:solidFill>
              </a:rPr>
              <a:t>xerosis</a:t>
            </a:r>
            <a:r>
              <a:rPr lang="en-US" sz="3600" b="1" dirty="0" smtClean="0">
                <a:solidFill>
                  <a:srgbClr val="FFFF00"/>
                </a:solidFill>
              </a:rPr>
              <a:t>) &amp; scales on trunk &amp; limbs but sparing the flexures, no significant ocular findings, The condition tends to improve with age ,frequently associated with </a:t>
            </a:r>
            <a:r>
              <a:rPr lang="en-US" sz="3600" b="1" dirty="0" err="1" smtClean="0">
                <a:solidFill>
                  <a:srgbClr val="FFFF00"/>
                </a:solidFill>
              </a:rPr>
              <a:t>atopy</a:t>
            </a:r>
            <a:r>
              <a:rPr lang="en-US" sz="3600" b="1" dirty="0" smtClean="0">
                <a:solidFill>
                  <a:srgbClr val="FFFF00"/>
                </a:solidFill>
              </a:rPr>
              <a:t>,</a:t>
            </a:r>
            <a:endParaRPr lang="ar-IQ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Acquired </a:t>
            </a:r>
            <a:r>
              <a:rPr lang="en-US" b="1" dirty="0" err="1" smtClean="0">
                <a:solidFill>
                  <a:srgbClr val="FF0066"/>
                </a:solidFill>
              </a:rPr>
              <a:t>ichthyosis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4572000"/>
          </a:xfrm>
        </p:spPr>
        <p:txBody>
          <a:bodyPr>
            <a:normAutofit fontScale="47500" lnSpcReduction="20000"/>
          </a:bodyPr>
          <a:lstStyle/>
          <a:p>
            <a:pPr algn="l">
              <a:buNone/>
            </a:pPr>
            <a:r>
              <a:rPr lang="en-US" b="1" dirty="0" smtClean="0"/>
              <a:t> </a:t>
            </a:r>
            <a:endParaRPr lang="en-US" dirty="0" smtClean="0">
              <a:solidFill>
                <a:srgbClr val="FF0066"/>
              </a:solidFill>
            </a:endParaRPr>
          </a:p>
          <a:p>
            <a:pPr algn="ctr"/>
            <a:endParaRPr lang="en-US" dirty="0" smtClean="0">
              <a:solidFill>
                <a:srgbClr val="FF0066"/>
              </a:solidFill>
            </a:endParaRP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usually   in adults   as  small, white, fine scales that   seen mainly on the extremities  </a:t>
            </a:r>
          </a:p>
          <a:p>
            <a:pPr algn="l">
              <a:buNone/>
            </a:pPr>
            <a:endParaRPr lang="en-US" sz="51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1- internal </a:t>
            </a:r>
            <a:r>
              <a:rPr lang="en-US" sz="5100" b="1" dirty="0" err="1" smtClean="0">
                <a:solidFill>
                  <a:srgbClr val="FFFF00"/>
                </a:solidFill>
              </a:rPr>
              <a:t>neoplasia</a:t>
            </a:r>
            <a:r>
              <a:rPr lang="en-US" sz="5100" b="1" dirty="0" smtClean="0">
                <a:solidFill>
                  <a:srgbClr val="FFFF00"/>
                </a:solidFill>
              </a:rPr>
              <a:t> (</a:t>
            </a:r>
            <a:r>
              <a:rPr lang="en-US" sz="5100" b="1" dirty="0" err="1" smtClean="0">
                <a:solidFill>
                  <a:srgbClr val="FFFF00"/>
                </a:solidFill>
              </a:rPr>
              <a:t>eg</a:t>
            </a:r>
            <a:r>
              <a:rPr lang="en-US" sz="5100" b="1" dirty="0" smtClean="0">
                <a:solidFill>
                  <a:srgbClr val="FFFF00"/>
                </a:solidFill>
              </a:rPr>
              <a:t>, Hodgkin lymphoma, leukemia), </a:t>
            </a:r>
          </a:p>
          <a:p>
            <a:pPr algn="l">
              <a:buNone/>
            </a:pPr>
            <a:endParaRPr lang="en-US" sz="51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2-systemic illness: </a:t>
            </a:r>
            <a:r>
              <a:rPr lang="en-US" sz="5100" b="1" dirty="0" err="1" smtClean="0">
                <a:solidFill>
                  <a:srgbClr val="FFFF00"/>
                </a:solidFill>
              </a:rPr>
              <a:t>sarcoidosis</a:t>
            </a:r>
            <a:r>
              <a:rPr lang="en-US" sz="5100" b="1" dirty="0" smtClean="0">
                <a:solidFill>
                  <a:srgbClr val="FFFF00"/>
                </a:solidFill>
              </a:rPr>
              <a:t>, hypothyroidism, chronic hepatitis, </a:t>
            </a:r>
            <a:r>
              <a:rPr lang="en-US" sz="5100" b="1" dirty="0" err="1" smtClean="0">
                <a:solidFill>
                  <a:srgbClr val="FFFF00"/>
                </a:solidFill>
              </a:rPr>
              <a:t>malabsorption</a:t>
            </a:r>
            <a:r>
              <a:rPr lang="en-US" sz="5100" b="1" dirty="0" smtClean="0">
                <a:solidFill>
                  <a:srgbClr val="FFFF00"/>
                </a:solidFill>
              </a:rPr>
              <a:t> , bone marrow transplantation, </a:t>
            </a: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3- infection:  HIV, leprosy</a:t>
            </a:r>
          </a:p>
          <a:p>
            <a:pPr algn="l">
              <a:buNone/>
            </a:pPr>
            <a:r>
              <a:rPr lang="en-US" sz="5100" b="1" dirty="0" smtClean="0">
                <a:solidFill>
                  <a:srgbClr val="FFFF00"/>
                </a:solidFill>
              </a:rPr>
              <a:t>4- drugs: nicotinic acid, </a:t>
            </a:r>
            <a:r>
              <a:rPr lang="en-US" sz="5100" b="1" dirty="0" err="1" smtClean="0">
                <a:solidFill>
                  <a:srgbClr val="FFFF00"/>
                </a:solidFill>
              </a:rPr>
              <a:t>statins</a:t>
            </a:r>
            <a:r>
              <a:rPr lang="en-US" sz="5100" b="1" dirty="0" smtClean="0">
                <a:solidFill>
                  <a:srgbClr val="FFFF00"/>
                </a:solidFill>
              </a:rPr>
              <a:t>,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8384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429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Neurofibromatosis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NF is an autosomal dominant disorder that affects the bone, the nervous system, soft tissue, and the skin.  </a:t>
            </a:r>
            <a:endParaRPr lang="ar-IQ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features 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b="1" dirty="0" smtClean="0"/>
          </a:p>
          <a:p>
            <a:pPr algn="l">
              <a:buNone/>
            </a:pPr>
            <a:r>
              <a:rPr lang="en-US" sz="11200" b="1" dirty="0" smtClean="0">
                <a:solidFill>
                  <a:srgbClr val="FFFF00"/>
                </a:solidFill>
              </a:rPr>
              <a:t>1- Café au </a:t>
            </a:r>
            <a:r>
              <a:rPr lang="en-US" sz="11200" b="1" dirty="0" err="1" smtClean="0">
                <a:solidFill>
                  <a:srgbClr val="FFFF00"/>
                </a:solidFill>
              </a:rPr>
              <a:t>lait</a:t>
            </a:r>
            <a:r>
              <a:rPr lang="en-US" sz="11200" b="1" dirty="0" smtClean="0">
                <a:solidFill>
                  <a:srgbClr val="FFFF00"/>
                </a:solidFill>
              </a:rPr>
              <a:t> spots</a:t>
            </a:r>
            <a:r>
              <a:rPr lang="en-US" sz="9600" b="1" dirty="0" smtClean="0"/>
              <a:t>  .  brown macules. develop during the first 3 years of life . </a:t>
            </a:r>
            <a:r>
              <a:rPr lang="en-US" sz="9600" b="1" dirty="0" smtClean="0">
                <a:solidFill>
                  <a:srgbClr val="FF0066"/>
                </a:solidFill>
              </a:rPr>
              <a:t> 5 or more</a:t>
            </a:r>
            <a:r>
              <a:rPr lang="en-US" sz="9600" b="1" dirty="0" smtClean="0"/>
              <a:t>   greater than </a:t>
            </a:r>
            <a:r>
              <a:rPr lang="en-US" sz="9600" b="1" dirty="0" smtClean="0">
                <a:solidFill>
                  <a:srgbClr val="FF0066"/>
                </a:solidFill>
              </a:rPr>
              <a:t>0.5 cm</a:t>
            </a:r>
            <a:r>
              <a:rPr lang="en-US" sz="9600" b="1" dirty="0" smtClean="0"/>
              <a:t> in diameter are suggestive of  NF.     </a:t>
            </a:r>
          </a:p>
          <a:p>
            <a:pPr algn="l">
              <a:buNone/>
            </a:pPr>
            <a:endParaRPr lang="en-US" sz="9600" b="1" dirty="0" smtClean="0"/>
          </a:p>
          <a:p>
            <a:pPr algn="l">
              <a:buNone/>
            </a:pPr>
            <a:r>
              <a:rPr lang="en-US" sz="11200" b="1" dirty="0" smtClean="0">
                <a:solidFill>
                  <a:srgbClr val="FFFF00"/>
                </a:solidFill>
              </a:rPr>
              <a:t>2-Lisch nodules </a:t>
            </a:r>
            <a:r>
              <a:rPr lang="en-US" sz="9600" b="1" dirty="0" smtClean="0"/>
              <a:t>are pigmented </a:t>
            </a:r>
            <a:r>
              <a:rPr lang="en-US" sz="9600" b="1" dirty="0" err="1" smtClean="0"/>
              <a:t>hamartomas</a:t>
            </a:r>
            <a:r>
              <a:rPr lang="en-US" sz="9600" b="1" dirty="0" smtClean="0"/>
              <a:t> of the iris  </a:t>
            </a:r>
          </a:p>
          <a:p>
            <a:pPr algn="l">
              <a:buNone/>
            </a:pPr>
            <a:endParaRPr lang="en-US" sz="9600" b="1" dirty="0" smtClean="0"/>
          </a:p>
          <a:p>
            <a:pPr algn="l">
              <a:buNone/>
            </a:pPr>
            <a:r>
              <a:rPr lang="en-US" sz="11200" b="1" dirty="0" smtClean="0">
                <a:solidFill>
                  <a:srgbClr val="FFFF00"/>
                </a:solidFill>
              </a:rPr>
              <a:t>3-Axillary freckling   </a:t>
            </a:r>
            <a:r>
              <a:rPr lang="en-US" sz="9600" b="1" dirty="0" smtClean="0"/>
              <a:t>diagnostic feature in NF   </a:t>
            </a:r>
          </a:p>
          <a:p>
            <a:pPr algn="l">
              <a:buNone/>
            </a:pPr>
            <a:r>
              <a:rPr lang="en-US" sz="11200" b="1" dirty="0" smtClean="0">
                <a:solidFill>
                  <a:srgbClr val="FFFF00"/>
                </a:solidFill>
              </a:rPr>
              <a:t>4-Neurofibromas</a:t>
            </a:r>
            <a:r>
              <a:rPr lang="en-US" sz="9600" b="1" dirty="0" smtClean="0">
                <a:solidFill>
                  <a:schemeClr val="hlink"/>
                </a:solidFill>
              </a:rPr>
              <a:t>  </a:t>
            </a:r>
            <a:r>
              <a:rPr lang="en-US" sz="9600" b="1" dirty="0" smtClean="0"/>
              <a:t>   benign tumor of </a:t>
            </a:r>
            <a:r>
              <a:rPr lang="en-US" sz="9600" b="1" dirty="0" err="1" smtClean="0"/>
              <a:t>NF.They</a:t>
            </a:r>
            <a:r>
              <a:rPr lang="en-US" sz="9600" b="1" dirty="0" smtClean="0"/>
              <a:t> can develop   along a nerve.  </a:t>
            </a:r>
          </a:p>
          <a:p>
            <a:pPr algn="l">
              <a:buNone/>
            </a:pPr>
            <a:endParaRPr lang="en-US" sz="9600" b="1" dirty="0" smtClean="0"/>
          </a:p>
          <a:p>
            <a:pPr algn="l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Bone involvement </a:t>
            </a:r>
            <a:r>
              <a:rPr lang="en-US" sz="9600" b="1" dirty="0" smtClean="0">
                <a:solidFill>
                  <a:schemeClr val="accent2"/>
                </a:solidFill>
              </a:rPr>
              <a:t>: </a:t>
            </a:r>
            <a:r>
              <a:rPr lang="en-US" sz="9600" b="1" dirty="0" err="1" smtClean="0"/>
              <a:t>kyphoscoliosis</a:t>
            </a:r>
            <a:r>
              <a:rPr lang="en-US" sz="9600" b="1" dirty="0" smtClean="0"/>
              <a:t>, </a:t>
            </a:r>
            <a:r>
              <a:rPr lang="en-US" sz="9600" b="1" dirty="0" err="1" smtClean="0"/>
              <a:t>pseudoarthrosis</a:t>
            </a:r>
            <a:endParaRPr lang="en-US" sz="9600" b="1" dirty="0" smtClean="0"/>
          </a:p>
          <a:p>
            <a:pPr algn="l"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neurologic abnormalities   </a:t>
            </a:r>
            <a:r>
              <a:rPr lang="en-US" sz="9600" b="1" dirty="0" smtClean="0"/>
              <a:t>deafness ,  seizures</a:t>
            </a:r>
          </a:p>
          <a:p>
            <a:pPr algn="l">
              <a:buNone/>
            </a:pPr>
            <a:r>
              <a:rPr lang="en-US" sz="9600" b="1" dirty="0" err="1" smtClean="0">
                <a:solidFill>
                  <a:srgbClr val="FF0000"/>
                </a:solidFill>
              </a:rPr>
              <a:t>Endocrinologic</a:t>
            </a:r>
            <a:r>
              <a:rPr lang="en-US" sz="9600" b="1" dirty="0" smtClean="0">
                <a:solidFill>
                  <a:srgbClr val="FF0000"/>
                </a:solidFill>
              </a:rPr>
              <a:t> problems </a:t>
            </a:r>
            <a:r>
              <a:rPr lang="en-US" sz="9600" b="1" dirty="0" smtClean="0">
                <a:solidFill>
                  <a:schemeClr val="accent2"/>
                </a:solidFill>
              </a:rPr>
              <a:t> . </a:t>
            </a:r>
            <a:r>
              <a:rPr lang="en-US" sz="9600" b="1" dirty="0" smtClean="0"/>
              <a:t>Short stature and growth hormone deficiency </a:t>
            </a:r>
          </a:p>
          <a:p>
            <a:pPr algn="l">
              <a:buNone/>
            </a:pPr>
            <a:endParaRPr lang="ar-IQ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</a:rPr>
              <a:t>Tuberous Sclerosis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000" b="1" dirty="0">
                <a:solidFill>
                  <a:srgbClr val="FFFF00"/>
                </a:solidFill>
              </a:rPr>
              <a:t>autosomal dominant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epilepsy</a:t>
            </a:r>
            <a:r>
              <a:rPr lang="en-US" sz="4000" b="1" dirty="0">
                <a:solidFill>
                  <a:srgbClr val="FFFF00"/>
                </a:solidFill>
              </a:rPr>
              <a:t>, mental retardation, and adenoma </a:t>
            </a:r>
            <a:r>
              <a:rPr lang="en-US" sz="4000" b="1" dirty="0" err="1" smtClean="0">
                <a:solidFill>
                  <a:srgbClr val="FFFF00"/>
                </a:solidFill>
              </a:rPr>
              <a:t>sebaceum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r>
              <a:rPr lang="en-US" dirty="0" smtClean="0"/>
              <a:t>Skin findings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85860"/>
            <a:ext cx="7772400" cy="4572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1- adenoma </a:t>
            </a:r>
            <a:r>
              <a:rPr lang="en-US" sz="2800" b="1" dirty="0" err="1" smtClean="0">
                <a:solidFill>
                  <a:srgbClr val="FFFF00"/>
                </a:solidFill>
              </a:rPr>
              <a:t>sebaceum</a:t>
            </a:r>
            <a:r>
              <a:rPr lang="en-US" sz="2400" b="1" dirty="0" smtClean="0"/>
              <a:t>,   is   cutaneous </a:t>
            </a:r>
            <a:r>
              <a:rPr lang="en-US" sz="2400" b="1" dirty="0" err="1" smtClean="0"/>
              <a:t>hamartoma</a:t>
            </a:r>
            <a:r>
              <a:rPr lang="en-US" sz="2400" b="1" dirty="0" smtClean="0"/>
              <a:t> .(</a:t>
            </a:r>
            <a:r>
              <a:rPr lang="en-US" sz="2400" b="1" dirty="0" err="1" smtClean="0"/>
              <a:t>angiofibroma</a:t>
            </a:r>
            <a:r>
              <a:rPr lang="en-US" sz="2400" b="1" dirty="0" smtClean="0"/>
              <a:t>),clusters of yellowish-pink </a:t>
            </a:r>
            <a:r>
              <a:rPr lang="en-US" sz="2400" b="1" dirty="0" err="1" smtClean="0"/>
              <a:t>papules,located</a:t>
            </a:r>
            <a:r>
              <a:rPr lang="en-US" sz="2400" b="1" dirty="0" smtClean="0"/>
              <a:t> mainly on </a:t>
            </a:r>
            <a:r>
              <a:rPr lang="en-US" sz="2400" b="1" dirty="0" err="1" smtClean="0"/>
              <a:t>nasolabial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fold,cheek</a:t>
            </a:r>
            <a:r>
              <a:rPr lang="en-US" sz="2400" b="1" dirty="0" smtClean="0"/>
              <a:t> &amp; chin 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2- </a:t>
            </a:r>
            <a:r>
              <a:rPr lang="en-US" sz="2800" b="1" dirty="0" err="1" smtClean="0">
                <a:solidFill>
                  <a:srgbClr val="FFFF00"/>
                </a:solidFill>
              </a:rPr>
              <a:t>hypomelanotic</a:t>
            </a:r>
            <a:r>
              <a:rPr lang="en-US" sz="2800" b="1" dirty="0" smtClean="0">
                <a:solidFill>
                  <a:srgbClr val="FFFF00"/>
                </a:solidFill>
              </a:rPr>
              <a:t> (ash leaf)   macules </a:t>
            </a:r>
            <a:r>
              <a:rPr lang="en-US" sz="2400" b="1" dirty="0" smtClean="0"/>
              <a:t>:earliest </a:t>
            </a:r>
            <a:r>
              <a:rPr lang="en-US" sz="2400" b="1" dirty="0" err="1" smtClean="0"/>
              <a:t>sign,present</a:t>
            </a:r>
            <a:r>
              <a:rPr lang="en-US" sz="2400" b="1" dirty="0" smtClean="0"/>
              <a:t> at birth 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3– </a:t>
            </a:r>
            <a:r>
              <a:rPr lang="en-US" sz="2800" b="1" dirty="0" err="1" smtClean="0">
                <a:solidFill>
                  <a:srgbClr val="FFFF00"/>
                </a:solidFill>
              </a:rPr>
              <a:t>Shagreen</a:t>
            </a:r>
            <a:r>
              <a:rPr lang="en-US" sz="2800" b="1" dirty="0" smtClean="0">
                <a:solidFill>
                  <a:srgbClr val="FFFF00"/>
                </a:solidFill>
              </a:rPr>
              <a:t> patch  </a:t>
            </a:r>
            <a:r>
              <a:rPr lang="en-US" sz="2400" b="1" dirty="0" smtClean="0"/>
              <a:t>. soft, ﬂesh-colored to yellow plaques with an irregular surface ,appears most commonly in the </a:t>
            </a:r>
            <a:r>
              <a:rPr lang="en-US" sz="2400" b="1" dirty="0" err="1" smtClean="0"/>
              <a:t>lumbosacral</a:t>
            </a:r>
            <a:r>
              <a:rPr lang="en-US" sz="2400" b="1" dirty="0" smtClean="0"/>
              <a:t> region.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4-Periungual </a:t>
            </a:r>
            <a:r>
              <a:rPr lang="en-US" sz="2800" b="1" dirty="0" err="1" smtClean="0">
                <a:solidFill>
                  <a:srgbClr val="FFFF00"/>
                </a:solidFill>
              </a:rPr>
              <a:t>fibroma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: appear at or after puberty in approximately 50% of cases. They are </a:t>
            </a:r>
          </a:p>
          <a:p>
            <a:pPr algn="l">
              <a:buNone/>
            </a:pPr>
            <a:r>
              <a:rPr lang="en-US" sz="2400" b="1" dirty="0" smtClean="0"/>
              <a:t>smooth, ﬂesh-colored, conical projections that emerge </a:t>
            </a:r>
          </a:p>
          <a:p>
            <a:pPr algn="l">
              <a:buNone/>
            </a:pPr>
            <a:r>
              <a:rPr lang="en-US" sz="2400" b="1" dirty="0" smtClean="0"/>
              <a:t>from the </a:t>
            </a:r>
            <a:r>
              <a:rPr lang="en-US" sz="2400" b="1" dirty="0" err="1" smtClean="0"/>
              <a:t>nailfolds</a:t>
            </a:r>
            <a:r>
              <a:rPr lang="en-US" sz="2400" b="1" dirty="0" smtClean="0"/>
              <a:t> of the toenails and </a:t>
            </a:r>
            <a:r>
              <a:rPr lang="en-US" sz="2400" b="1" dirty="0" err="1" smtClean="0"/>
              <a:t>ﬁngernails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57512" y="1998662"/>
            <a:ext cx="3686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724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6385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00570"/>
            <a:ext cx="3495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66"/>
                </a:solidFill>
              </a:rPr>
              <a:t>Xeroderma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Pigmentosum</a:t>
            </a:r>
            <a:r>
              <a:rPr lang="en-US" b="1" dirty="0" smtClean="0">
                <a:solidFill>
                  <a:srgbClr val="FF0066"/>
                </a:solidFill>
              </a:rPr>
              <a:t> (XP)</a:t>
            </a: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Autosomal recessive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Defective DNA excision repair mechanism after exposure to UV light, sever photosensitivity, freckling &amp; skin cancers before the age of 10 years.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Ocular abnormalities included </a:t>
            </a:r>
            <a:r>
              <a:rPr lang="en-US" sz="3500" b="1" dirty="0" err="1" smtClean="0">
                <a:solidFill>
                  <a:srgbClr val="FFFF00"/>
                </a:solidFill>
              </a:rPr>
              <a:t>ectropion,photophobia</a:t>
            </a:r>
            <a:r>
              <a:rPr lang="en-US" sz="3500" b="1" dirty="0" smtClean="0">
                <a:solidFill>
                  <a:srgbClr val="FFFF00"/>
                </a:solidFill>
              </a:rPr>
              <a:t>, corneal opacity.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Progressive neurological degeneration</a:t>
            </a:r>
          </a:p>
          <a:p>
            <a:pPr algn="l"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hearing loss, spasticity, ataxia,  </a:t>
            </a:r>
            <a:r>
              <a:rPr lang="en-US" sz="3500" b="1" dirty="0" err="1" smtClean="0">
                <a:solidFill>
                  <a:srgbClr val="FFFF00"/>
                </a:solidFill>
              </a:rPr>
              <a:t>polyneuropathy</a:t>
            </a:r>
            <a:r>
              <a:rPr lang="en-US" sz="3500" b="1" dirty="0" smtClean="0">
                <a:solidFill>
                  <a:srgbClr val="FFFF00"/>
                </a:solidFill>
              </a:rPr>
              <a:t>, mental retardation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71802" y="1666715"/>
            <a:ext cx="3286148" cy="456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200</TotalTime>
  <Words>422</Words>
  <Application>Microsoft Office PowerPoint</Application>
  <PresentationFormat>عرض على الشاشة (3:4)‏</PresentationFormat>
  <Paragraphs>53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Metro</vt:lpstr>
      <vt:lpstr>Genodermatosis</vt:lpstr>
      <vt:lpstr>Neurofibromatosis</vt:lpstr>
      <vt:lpstr>Clinical features  </vt:lpstr>
      <vt:lpstr>Tuberous Sclerosis</vt:lpstr>
      <vt:lpstr>Skin findings</vt:lpstr>
      <vt:lpstr>عرض تقديمي في PowerPoint</vt:lpstr>
      <vt:lpstr>عرض تقديمي في PowerPoint</vt:lpstr>
      <vt:lpstr>Xeroderma Pigmentosum (XP)    </vt:lpstr>
      <vt:lpstr>عرض تقديمي في PowerPoint</vt:lpstr>
      <vt:lpstr>Ichthyosis</vt:lpstr>
      <vt:lpstr>Ichthyosis vulgaris</vt:lpstr>
      <vt:lpstr>Acquired ichthyosis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Genodermatosis</dc:title>
  <dc:creator>Dr.Samer</dc:creator>
  <cp:lastModifiedBy>TOSHIBA1</cp:lastModifiedBy>
  <cp:revision>23</cp:revision>
  <dcterms:created xsi:type="dcterms:W3CDTF">2014-04-22T17:48:00Z</dcterms:created>
  <dcterms:modified xsi:type="dcterms:W3CDTF">2019-01-27T05:13:38Z</dcterms:modified>
</cp:coreProperties>
</file>